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2"/>
  </p:notes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95A6D-9E00-44DC-AA79-2CDD72B966EF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AFD0A-C3A4-47B7-91CA-39AB0A0F0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08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AFD0A-C3A4-47B7-91CA-39AB0A0F0E6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13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5A75-2EF9-4A26-B677-512C78E08687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01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895A-39CE-48EE-8BEC-9C3B36B30F9D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637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41A4-3DAA-494C-B00F-00FC4A098046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022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A8C3-C60D-4519-99EB-A3ABC396F8F0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116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BEE8-665C-4F78-B552-938E3A9001DA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1204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142A7-60E9-4DC7-9C8A-D1D2019F7864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93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BCC9-A1B8-4145-9057-8871A4836DFB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363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FAED-048A-4071-95F0-1CF271ABE145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57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21D3-5257-451F-88A4-97E508CEB5D0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3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EDC0-640B-4598-A4A4-5D498C432D80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07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33E9-5C32-4E53-ADC5-8A5D91F92778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52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1453-11F7-4F40-AFC9-4F7F23E60FC6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58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9746-35AC-41AB-9247-25733961675C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5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7BA-1992-4495-92CD-0F2517F8A1D5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53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FA75-36AB-43ED-B927-053AB76C3BAC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24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D719-E571-4501-ACC9-83216B95FE1A}" type="datetime1">
              <a:rPr lang="zh-TW" altLang="en-US" smtClean="0"/>
              <a:t>2023/12/19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07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00EA-F272-4A37-B072-0C6AFCA9F68E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816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33A82B23-BE9D-49D1-ABEB-4A19EF599F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14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F676B-3A60-B916-B877-BBBE1313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5" y="1220412"/>
            <a:ext cx="9008533" cy="3121534"/>
          </a:xfrm>
        </p:spPr>
        <p:txBody>
          <a:bodyPr/>
          <a:lstStyle/>
          <a:p>
            <a:pPr algn="ctr"/>
            <a:r>
              <a:rPr lang="zh-TW" altLang="en-US" sz="6000" b="1" dirty="0">
                <a:solidFill>
                  <a:srgbClr val="0070C0"/>
                </a:solidFill>
              </a:rPr>
              <a:t>臺灣</a:t>
            </a:r>
            <a:r>
              <a:rPr lang="en-US" altLang="zh-TW" sz="6000" b="1" dirty="0">
                <a:solidFill>
                  <a:srgbClr val="0070C0"/>
                </a:solidFill>
              </a:rPr>
              <a:t>2050</a:t>
            </a:r>
            <a:br>
              <a:rPr lang="en-US" altLang="zh-TW" sz="6000" b="1" dirty="0">
                <a:solidFill>
                  <a:srgbClr val="0070C0"/>
                </a:solidFill>
              </a:rPr>
            </a:br>
            <a:r>
              <a:rPr lang="zh-TW" altLang="en-US" sz="6000" b="1" dirty="0">
                <a:solidFill>
                  <a:srgbClr val="0070C0"/>
                </a:solidFill>
              </a:rPr>
              <a:t>淨零排放政策之介紹</a:t>
            </a:r>
            <a:r>
              <a:rPr lang="en-US" altLang="zh-TW" sz="6000" b="1" dirty="0">
                <a:solidFill>
                  <a:srgbClr val="0070C0"/>
                </a:solidFill>
              </a:rPr>
              <a:t>(2/4)</a:t>
            </a:r>
            <a:endParaRPr lang="zh-TW" alt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B8E587-FC76-2F25-F48F-8634BAE3D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6735" y="4736632"/>
            <a:ext cx="4469191" cy="1096899"/>
          </a:xfrm>
        </p:spPr>
        <p:txBody>
          <a:bodyPr>
            <a:normAutofit/>
          </a:bodyPr>
          <a:lstStyle/>
          <a:p>
            <a:pPr algn="ctr"/>
            <a:r>
              <a:rPr lang="zh-TW" altLang="en-US" sz="2400" b="1" dirty="0">
                <a:solidFill>
                  <a:srgbClr val="0070C0"/>
                </a:solidFill>
              </a:rPr>
              <a:t>周志隆　助理教授</a:t>
            </a:r>
            <a:endParaRPr lang="en-US" altLang="zh-TW" sz="2400" b="1" dirty="0">
              <a:solidFill>
                <a:srgbClr val="0070C0"/>
              </a:solidFill>
            </a:endParaRPr>
          </a:p>
          <a:p>
            <a:pPr algn="ctr"/>
            <a:r>
              <a:rPr lang="zh-TW" altLang="en-US" sz="2400" b="1" dirty="0">
                <a:solidFill>
                  <a:srgbClr val="0070C0"/>
                </a:solidFill>
              </a:rPr>
              <a:t>國立臺灣科技大學管理學院</a:t>
            </a:r>
          </a:p>
        </p:txBody>
      </p:sp>
      <p:pic>
        <p:nvPicPr>
          <p:cNvPr id="7" name="CD0BDF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78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參考文獻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C02864-DFFE-B47F-B447-3296120F6E44}"/>
              </a:ext>
            </a:extLst>
          </p:cNvPr>
          <p:cNvSpPr txBox="1"/>
          <p:nvPr/>
        </p:nvSpPr>
        <p:spPr>
          <a:xfrm>
            <a:off x="873578" y="2095028"/>
            <a:ext cx="859666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 algn="just"/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經濟部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(2023)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企業淨零行動手冊。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https://www.go-moea.tw/publications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800" indent="-304800" algn="just"/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IPCC (2018). </a:t>
            </a:r>
            <a:r>
              <a:rPr lang="en-US" altLang="zh-TW" sz="2000" i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Global Warming of 1.5°C.An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[Masson-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Delmotte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V., P.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Zhai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H.-O.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Pörtner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D. Roberts, J.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Skea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P.R. Shukla, A. Pirani, W.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Moufouma-Okia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C.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Péan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Pidcock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S. Connors, J.B.R. Matthews, Y. Chen, X. Zhou, M.I.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Gomis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E.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Lonnoy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T.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Maycock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M.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Tignor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and T. Waterfield (eds.)]. Cambridge University Press, Cambridge, UK and New York, NY, USA, 616 pp. https://doi.org/ 10.1017/9781009157940.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800" indent="-304800" algn="just"/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United Nations (n. d.). Renewable energy – powering a safer future. https://www.un.org/en/climatechange/raising-ambition/renewable-energy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為何要做淨零排放</a:t>
            </a:r>
            <a:endParaRPr lang="en-US" altLang="zh-TW" sz="3600" b="1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淨零排放對企業之價值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B2B7368-1872-46BA-27D0-B2E28392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大綱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D2A0CE-0004-4116-0CC2-E02B90141591}"/>
              </a:ext>
            </a:extLst>
          </p:cNvPr>
          <p:cNvSpPr txBox="1"/>
          <p:nvPr/>
        </p:nvSpPr>
        <p:spPr>
          <a:xfrm>
            <a:off x="677334" y="1381257"/>
            <a:ext cx="7574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Why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48017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917E6CE-7773-D7F5-06B0-C801DB4ED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8" r="5069" b="34921"/>
          <a:stretch/>
        </p:blipFill>
        <p:spPr>
          <a:xfrm>
            <a:off x="4176701" y="1652999"/>
            <a:ext cx="8015299" cy="39852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為何要做淨零排放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814000"/>
            <a:ext cx="3731036" cy="47011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應對氣候變遷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暖化、熱浪、極端氣候事件、物種滅絕等改變已經發生。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全球氣溫從工業化以來已經上升了攝氏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1.1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度，若超越</a:t>
            </a:r>
            <a:r>
              <a:rPr lang="en-US" altLang="zh-TW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1.5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度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的門檻，則上述之極端氣候事件將會更頻繁地增加。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63FCE3F-9727-A054-30DB-E1EE0E5506EE}"/>
              </a:ext>
            </a:extLst>
          </p:cNvPr>
          <p:cNvSpPr/>
          <p:nvPr/>
        </p:nvSpPr>
        <p:spPr>
          <a:xfrm>
            <a:off x="8240487" y="2446661"/>
            <a:ext cx="1295400" cy="1295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6942FD8B-D041-E273-CE0D-6232ED9F36D2}"/>
              </a:ext>
            </a:extLst>
          </p:cNvPr>
          <p:cNvSpPr/>
          <p:nvPr/>
        </p:nvSpPr>
        <p:spPr>
          <a:xfrm>
            <a:off x="4541062" y="5646881"/>
            <a:ext cx="338545" cy="29184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EFA91F-B7FB-B88E-274C-4D019A87BC43}"/>
              </a:ext>
            </a:extLst>
          </p:cNvPr>
          <p:cNvSpPr txBox="1"/>
          <p:nvPr/>
        </p:nvSpPr>
        <p:spPr>
          <a:xfrm>
            <a:off x="4879607" y="5672030"/>
            <a:ext cx="58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升溫預估圖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698DC2-6F9B-FEBF-8727-881EA9D3603B}"/>
              </a:ext>
            </a:extLst>
          </p:cNvPr>
          <p:cNvSpPr txBox="1"/>
          <p:nvPr/>
        </p:nvSpPr>
        <p:spPr>
          <a:xfrm>
            <a:off x="7907737" y="1074474"/>
            <a:ext cx="2509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</a:rPr>
              <a:t>突破</a:t>
            </a:r>
            <a:r>
              <a:rPr lang="en-US" altLang="zh-TW" sz="2000" b="1" dirty="0">
                <a:solidFill>
                  <a:srgbClr val="FF0000"/>
                </a:solidFill>
              </a:rPr>
              <a:t>1.5</a:t>
            </a:r>
            <a:r>
              <a:rPr lang="zh-TW" altLang="en-US" sz="2000" b="1" dirty="0">
                <a:solidFill>
                  <a:srgbClr val="FF0000"/>
                </a:solidFill>
              </a:rPr>
              <a:t>度可能將在不久的未來發生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B678CF-FA6C-9B31-C066-C27D01F2DD70}"/>
              </a:ext>
            </a:extLst>
          </p:cNvPr>
          <p:cNvSpPr txBox="1"/>
          <p:nvPr/>
        </p:nvSpPr>
        <p:spPr>
          <a:xfrm>
            <a:off x="4879607" y="6041362"/>
            <a:ext cx="58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圖片來源：</a:t>
            </a:r>
            <a:r>
              <a:rPr lang="en-US" altLang="zh-TW" dirty="0"/>
              <a:t>IPCC (2018)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141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為何要做淨零排放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000"/>
            <a:ext cx="5146523" cy="47011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能源的永續發展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能源的運用是淨零排放的重點。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化石燃料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煤、石油、天然氣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的排放是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溫室氣體大量排放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的源頭，佔整體排放量約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75%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再加上化石燃料儲量是有限的。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因此發展可生能源乃勢在必行。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5DA093-39D9-A4FA-93B8-AE477DFBB068}"/>
              </a:ext>
            </a:extLst>
          </p:cNvPr>
          <p:cNvSpPr txBox="1"/>
          <p:nvPr/>
        </p:nvSpPr>
        <p:spPr>
          <a:xfrm>
            <a:off x="8808895" y="1506585"/>
            <a:ext cx="3004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/>
              <a:t>54.2</a:t>
            </a:r>
            <a:r>
              <a:rPr lang="zh-TW" altLang="en-US" sz="4000" b="1" dirty="0"/>
              <a:t>年</a:t>
            </a:r>
            <a:endParaRPr lang="zh-TW" altLang="en-US" sz="72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7155A1-76C3-1FA9-FAC7-BC4E4C44290A}"/>
              </a:ext>
            </a:extLst>
          </p:cNvPr>
          <p:cNvSpPr txBox="1"/>
          <p:nvPr/>
        </p:nvSpPr>
        <p:spPr>
          <a:xfrm>
            <a:off x="8808894" y="3237414"/>
            <a:ext cx="3004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/>
              <a:t>63.6</a:t>
            </a:r>
            <a:r>
              <a:rPr lang="zh-TW" altLang="en-US" sz="4000" b="1" dirty="0"/>
              <a:t>年</a:t>
            </a:r>
            <a:endParaRPr lang="zh-TW" altLang="en-US" sz="72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A63EC11-0494-73F9-5BAA-38495E80BD41}"/>
              </a:ext>
            </a:extLst>
          </p:cNvPr>
          <p:cNvSpPr txBox="1"/>
          <p:nvPr/>
        </p:nvSpPr>
        <p:spPr>
          <a:xfrm>
            <a:off x="8895980" y="4927601"/>
            <a:ext cx="3004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/>
              <a:t>112</a:t>
            </a:r>
            <a:r>
              <a:rPr lang="zh-TW" altLang="en-US" sz="4000" b="1" dirty="0"/>
              <a:t>年</a:t>
            </a:r>
            <a:endParaRPr lang="zh-TW" altLang="en-US" sz="72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05661D-4C56-9B96-5470-452FA4B50545}"/>
              </a:ext>
            </a:extLst>
          </p:cNvPr>
          <p:cNvSpPr txBox="1"/>
          <p:nvPr/>
        </p:nvSpPr>
        <p:spPr>
          <a:xfrm>
            <a:off x="6588210" y="1868921"/>
            <a:ext cx="300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/>
              <a:t>石油剩餘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C95746-4568-39A7-FA03-60CEC398FBB8}"/>
              </a:ext>
            </a:extLst>
          </p:cNvPr>
          <p:cNvSpPr txBox="1"/>
          <p:nvPr/>
        </p:nvSpPr>
        <p:spPr>
          <a:xfrm>
            <a:off x="6174553" y="3605558"/>
            <a:ext cx="300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/>
              <a:t>天然氣剩餘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33DF9D8-6111-9FA0-4B9C-3DEAA845400A}"/>
              </a:ext>
            </a:extLst>
          </p:cNvPr>
          <p:cNvSpPr txBox="1"/>
          <p:nvPr/>
        </p:nvSpPr>
        <p:spPr>
          <a:xfrm>
            <a:off x="6726744" y="5336387"/>
            <a:ext cx="300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/>
              <a:t>煤炭剩餘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59FCA2E-05F4-6D46-14F6-89E692637A8C}"/>
              </a:ext>
            </a:extLst>
          </p:cNvPr>
          <p:cNvSpPr txBox="1"/>
          <p:nvPr/>
        </p:nvSpPr>
        <p:spPr>
          <a:xfrm>
            <a:off x="6824716" y="6235345"/>
            <a:ext cx="58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資料來源：</a:t>
            </a:r>
            <a:r>
              <a:rPr lang="en-US" altLang="zh-TW" dirty="0"/>
              <a:t>British Petroleum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803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為何要做淨零排放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000"/>
            <a:ext cx="10121295" cy="47011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4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聯合國指出再生能源有下列之優點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無處不在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：各國皆可發展自己的再生能源，而不必依賴進口化石燃料。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更加便宜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：如光電成本下降了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85%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、陸上風電下降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56%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、海上風電為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48%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促進健康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：燃燒化石燃料會導致空氣品質變糟，全球每年有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1,300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萬人乃死於空汙和環境不佳。但再生能源則可避免此一問題。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創造就業機會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：發展再生能源雖會導致化石燃料產業的相關職位減少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500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萬個，但再生能源產業卻能創造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1,400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萬個工作機會。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21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淨零排放對企業之價值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000"/>
            <a:ext cx="10121295" cy="47011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經濟部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(2023)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指出淨零轉型對於企業而言關乎其</a:t>
            </a: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競爭力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特定產業將被課徵</a:t>
            </a: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國際碳關稅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歐盟提出「歐盟碳邊境調整機制」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(CBAM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憑證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，使企業負擔相應的碳成本。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特定產業包含：鋼鐵、水泥、肥料、鋁業、進口電力及化學品等。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目前僅有歐盟正在推行，但碳稅在將來已是大勢所趨，未來可能其課徵範圍會再擴大、實施國家只會愈來愈多，是故企業得針對淨零排放有更積極的作為。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2" algn="just">
              <a:lnSpc>
                <a:spcPct val="150000"/>
              </a:lnSpc>
            </a:pPr>
            <a:endParaRPr lang="en-US" altLang="zh-TW" sz="20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916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淨零排放對企業之價值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000"/>
            <a:ext cx="10121295" cy="47011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經濟部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(2023)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指出淨零轉型對於企業而言關乎其</a:t>
            </a: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競爭力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綠色供應鏈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正在成形：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許多國際大廠、跨國企業已經響應許多氣候倡議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如：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SBTi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RE100)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來展現減碳的決心，並連帶要求供應鏈廠商也要開始實施減碳措施。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臺灣許多製造業廠商同樣身為國際供應鏈的一環，必然須因應淨零排放之趨勢來做出相對的調整以避免被淘汰。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0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69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淨零排放對企業之價值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000"/>
            <a:ext cx="10567609" cy="47011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經濟部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(2023)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指出淨零轉型對於企業而言關乎其</a:t>
            </a: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競爭力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臺灣</a:t>
            </a:r>
            <a:r>
              <a:rPr lang="en-US" altLang="zh-TW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《</a:t>
            </a: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綠色金融行動方案</a:t>
            </a:r>
            <a:r>
              <a:rPr lang="en-US" altLang="zh-TW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》</a:t>
            </a: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《</a:t>
            </a: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上市櫃公司永續發展路徑圖</a:t>
            </a:r>
            <a:r>
              <a:rPr lang="en-US" altLang="zh-TW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》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進行中：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綠色金融行動方案：旨在鼓勵金融機構針對綠能產業進行投資。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上市櫃公司永續發展路徑圖：自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2023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年起，逐步要求不同資本額的上市櫃公司開始揭露其溫室氣體盤查資訊，直到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2029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年完成全部上市櫃公司之查證。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0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00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淨零排放對企業之價值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000"/>
            <a:ext cx="10567609" cy="47011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經濟部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(2023)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指出淨零轉型對於企業而言關乎其</a:t>
            </a: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競爭力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我國即將於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2024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年</a:t>
            </a:r>
            <a:r>
              <a:rPr lang="zh-TW" altLang="en-US" sz="24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開徵「碳費」</a:t>
            </a:r>
            <a:endParaRPr lang="en-US" altLang="zh-TW" sz="2400" b="1" u="sng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目前有關碳費的詳細法規仍正在研議當中。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首波開徵對象預估會以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512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家每年直接或間接排碳量達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2.5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萬噸之廠商，其產業多以高耗能的半導體、鋼鐵、水泥、電力等產業。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計算費率還尚未公布。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34898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477</TotalTime>
  <Words>924</Words>
  <Application>Microsoft Office PowerPoint</Application>
  <PresentationFormat>寬螢幕</PresentationFormat>
  <Paragraphs>71</Paragraphs>
  <Slides>10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微軟正黑體</vt:lpstr>
      <vt:lpstr>新細明體</vt:lpstr>
      <vt:lpstr>標楷體</vt:lpstr>
      <vt:lpstr>Arial</vt:lpstr>
      <vt:lpstr>Calibri</vt:lpstr>
      <vt:lpstr>Times New Roman</vt:lpstr>
      <vt:lpstr>Wingdings 3</vt:lpstr>
      <vt:lpstr>多面向</vt:lpstr>
      <vt:lpstr>臺灣2050 淨零排放政策之介紹(2/4)</vt:lpstr>
      <vt:lpstr>大綱</vt:lpstr>
      <vt:lpstr>為何要做淨零排放</vt:lpstr>
      <vt:lpstr>為何要做淨零排放</vt:lpstr>
      <vt:lpstr>為何要做淨零排放</vt:lpstr>
      <vt:lpstr>淨零排放對企業之價值</vt:lpstr>
      <vt:lpstr>淨零排放對企業之價值</vt:lpstr>
      <vt:lpstr>淨零排放對企業之價值</vt:lpstr>
      <vt:lpstr>淨零排放對企業之價值</vt:lpstr>
      <vt:lpstr>參考文獻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聯合國 永續發展目標 SDGs之介紹</dc:title>
  <dc:creator>賴憬霖</dc:creator>
  <cp:lastModifiedBy>Jerome</cp:lastModifiedBy>
  <cp:revision>55</cp:revision>
  <dcterms:created xsi:type="dcterms:W3CDTF">2023-11-21T14:13:14Z</dcterms:created>
  <dcterms:modified xsi:type="dcterms:W3CDTF">2023-12-19T09:18:31Z</dcterms:modified>
</cp:coreProperties>
</file>